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48" r:id="rId1"/>
  </p:sldMasterIdLst>
  <p:notesMasterIdLst>
    <p:notesMasterId r:id="rId3"/>
  </p:notesMasterIdLst>
  <p:sldIdLst>
    <p:sldId id="766" r:id="rId2"/>
  </p:sldIdLst>
  <p:sldSz cx="10693400" cy="7561263"/>
  <p:notesSz cx="6669088" cy="9926638"/>
  <p:defaultTextStyle>
    <a:defPPr>
      <a:defRPr lang="nl-NL"/>
    </a:defPPr>
    <a:lvl1pPr algn="l" defTabSz="968260" rtl="0" fontAlgn="base">
      <a:spcBef>
        <a:spcPct val="0"/>
      </a:spcBef>
      <a:spcAft>
        <a:spcPct val="0"/>
      </a:spcAft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1pPr>
    <a:lvl2pPr marL="484134" indent="45944" algn="l" defTabSz="968260" rtl="0" fontAlgn="base">
      <a:spcBef>
        <a:spcPct val="0"/>
      </a:spcBef>
      <a:spcAft>
        <a:spcPct val="0"/>
      </a:spcAft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2pPr>
    <a:lvl3pPr marL="968260" indent="91859" algn="l" defTabSz="968260" rtl="0" fontAlgn="base">
      <a:spcBef>
        <a:spcPct val="0"/>
      </a:spcBef>
      <a:spcAft>
        <a:spcPct val="0"/>
      </a:spcAft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3pPr>
    <a:lvl4pPr marL="1452403" indent="137780" algn="l" defTabSz="968260" rtl="0" fontAlgn="base">
      <a:spcBef>
        <a:spcPct val="0"/>
      </a:spcBef>
      <a:spcAft>
        <a:spcPct val="0"/>
      </a:spcAft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4pPr>
    <a:lvl5pPr marL="1938438" indent="183718" algn="l" defTabSz="968260" rtl="0" fontAlgn="base">
      <a:spcBef>
        <a:spcPct val="0"/>
      </a:spcBef>
      <a:spcAft>
        <a:spcPct val="0"/>
      </a:spcAft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5pPr>
    <a:lvl6pPr marL="2755526" algn="l" defTabSz="1102251" rtl="0" eaLnBrk="1" latinLnBrk="0" hangingPunct="1"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6pPr>
    <a:lvl7pPr marL="3306638" algn="l" defTabSz="1102251" rtl="0" eaLnBrk="1" latinLnBrk="0" hangingPunct="1"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7pPr>
    <a:lvl8pPr marL="3857736" algn="l" defTabSz="1102251" rtl="0" eaLnBrk="1" latinLnBrk="0" hangingPunct="1"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8pPr>
    <a:lvl9pPr marL="4408848" algn="l" defTabSz="1102251" rtl="0" eaLnBrk="1" latinLnBrk="0" hangingPunct="1">
      <a:defRPr sz="5900" b="1" kern="1200" baseline="-250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son" initials="TH" lastIdx="10" clrIdx="0"/>
  <p:cmAuthor id="1" name="rpostem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B22F"/>
    <a:srgbClr val="0B2806"/>
    <a:srgbClr val="16540C"/>
    <a:srgbClr val="800000"/>
    <a:srgbClr val="663300"/>
    <a:srgbClr val="3366CC"/>
    <a:srgbClr val="336699"/>
    <a:srgbClr val="B2B2B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84503" autoAdjust="0"/>
  </p:normalViewPr>
  <p:slideViewPr>
    <p:cSldViewPr>
      <p:cViewPr>
        <p:scale>
          <a:sx n="68" d="100"/>
          <a:sy n="68" d="100"/>
        </p:scale>
        <p:origin x="-1752" y="-1976"/>
      </p:cViewPr>
      <p:guideLst>
        <p:guide orient="horz" pos="2382"/>
        <p:guide pos="3369"/>
      </p:guideLst>
    </p:cSldViewPr>
  </p:slideViewPr>
  <p:outlineViewPr>
    <p:cViewPr>
      <p:scale>
        <a:sx n="33" d="100"/>
        <a:sy n="33" d="100"/>
      </p:scale>
      <p:origin x="0" y="33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804178">
              <a:defRPr sz="1200" b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804178">
              <a:defRPr sz="1200" b="0"/>
            </a:lvl1pPr>
          </a:lstStyle>
          <a:p>
            <a:pPr>
              <a:defRPr/>
            </a:pPr>
            <a:fld id="{60BEB1E8-DF7A-47C9-B41F-CF63BBAF5288}" type="datetimeFigureOut">
              <a:rPr lang="nl-NL"/>
              <a:pPr>
                <a:defRPr/>
              </a:pPr>
              <a:t>28/11/2014</a:t>
            </a:fld>
            <a:endParaRPr lang="nl-NL"/>
          </a:p>
        </p:txBody>
      </p:sp>
      <p:sp>
        <p:nvSpPr>
          <p:cNvPr id="234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1675" y="744538"/>
            <a:ext cx="52657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804178">
              <a:defRPr sz="1200" b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804178">
              <a:defRPr sz="1200" b="0"/>
            </a:lvl1pPr>
          </a:lstStyle>
          <a:p>
            <a:pPr>
              <a:defRPr/>
            </a:pPr>
            <a:fld id="{26A79E66-A450-4C70-BBE5-75AB590A804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1953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30054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60076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59208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22142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653741" algn="l" defTabSz="10614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184498" algn="l" defTabSz="10614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715237" algn="l" defTabSz="10614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245994" algn="l" defTabSz="10614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01675" y="744538"/>
            <a:ext cx="5265738" cy="3722687"/>
          </a:xfrm>
          <a:ln/>
        </p:spPr>
      </p:sp>
      <p:sp>
        <p:nvSpPr>
          <p:cNvPr id="3000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Brand in a Bottle: the new brand positioning framework in Heineken. </a:t>
            </a:r>
            <a:r>
              <a:rPr lang="en-US" b="1" dirty="0" smtClean="0"/>
              <a:t>Consumer Inspired and Brand Led is at the heart of our Bottle</a:t>
            </a:r>
            <a:r>
              <a:rPr lang="en-US" dirty="0" smtClean="0"/>
              <a:t>. Consumer on the left side… brand on the right side.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u="sng" dirty="0" smtClean="0"/>
              <a:t>And where they meet, there is fire, it sparks’. </a:t>
            </a:r>
            <a:r>
              <a:rPr lang="en-US" dirty="0" smtClean="0"/>
              <a:t>It’s called </a:t>
            </a:r>
            <a:r>
              <a:rPr lang="en-US" b="1" dirty="0" smtClean="0"/>
              <a:t>Brand Essence</a:t>
            </a:r>
            <a:r>
              <a:rPr lang="en-US" dirty="0" smtClean="0"/>
              <a:t>, which captures the vision for the brand</a:t>
            </a:r>
            <a:r>
              <a:rPr lang="en-US" baseline="0" dirty="0" smtClean="0"/>
              <a:t>. This is the part where we elevate the Brand.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It is the vision for the brand that should be relevant for consumers, credible for that brand only, and distinctive versus competitors.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GB" dirty="0" smtClean="0"/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00035" name="Slide Number Placeholder 3"/>
          <p:cNvSpPr txBox="1">
            <a:spLocks noGrp="1"/>
          </p:cNvSpPr>
          <p:nvPr/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333CC009-F988-4E8C-8FDC-0775E59C9A07}" type="slidenum">
              <a:rPr lang="en-US" sz="1200" b="0" baseline="0">
                <a:solidFill>
                  <a:srgbClr val="000000"/>
                </a:solidFill>
                <a:latin typeface="Calibri" pitchFamily="34" charset="0"/>
              </a:rPr>
              <a:pPr algn="r" defTabSz="914400"/>
              <a:t>1</a:t>
            </a:fld>
            <a:endParaRPr lang="en-US" sz="1200" b="0" baseline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E1EC5-5590-43E1-9F6D-48E0CE21AEE8}" type="datetimeFigureOut">
              <a:rPr lang="nl-NL"/>
              <a:pPr>
                <a:defRPr/>
              </a:pPr>
              <a:t>28/11/2014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8E815-4C56-4699-9B98-79DDEA5C3FF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Title Placeholder 1"/>
          <p:cNvSpPr>
            <a:spLocks noGrp="1"/>
          </p:cNvSpPr>
          <p:nvPr>
            <p:ph type="title"/>
          </p:nvPr>
        </p:nvSpPr>
        <p:spPr bwMode="auto">
          <a:xfrm>
            <a:off x="534943" y="303272"/>
            <a:ext cx="9623515" cy="1258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058" tIns="50023" rIns="100058" bIns="500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2304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4943" y="1764923"/>
            <a:ext cx="9623515" cy="498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058" tIns="50023" rIns="100058" bIns="50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43" y="7007684"/>
            <a:ext cx="2495187" cy="403601"/>
          </a:xfrm>
          <a:prstGeom prst="rect">
            <a:avLst/>
          </a:prstGeom>
        </p:spPr>
        <p:txBody>
          <a:bodyPr vert="horz" wrap="square" lIns="100058" tIns="50023" rIns="100058" bIns="50023" numCol="1" anchor="ctr" anchorCtr="0" compatLnSpc="1">
            <a:prstTxWarp prst="textNoShape">
              <a:avLst/>
            </a:prstTxWarp>
          </a:bodyPr>
          <a:lstStyle>
            <a:lvl1pPr>
              <a:defRPr sz="1400" b="0" baseline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A6A017A-14E4-468C-9626-2B2AC9665CE5}" type="datetimeFigureOut">
              <a:rPr lang="nl-NL"/>
              <a:pPr>
                <a:defRPr/>
              </a:pPr>
              <a:t>28/11/2014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928" y="7007684"/>
            <a:ext cx="3385547" cy="403601"/>
          </a:xfrm>
          <a:prstGeom prst="rect">
            <a:avLst/>
          </a:prstGeom>
        </p:spPr>
        <p:txBody>
          <a:bodyPr vert="horz" wrap="square" lIns="100058" tIns="50023" rIns="100058" bIns="50023" numCol="1" anchor="ctr" anchorCtr="0" compatLnSpc="1">
            <a:prstTxWarp prst="textNoShape">
              <a:avLst/>
            </a:prstTxWarp>
          </a:bodyPr>
          <a:lstStyle>
            <a:lvl1pPr algn="ctr">
              <a:defRPr sz="1400" b="0" baseline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3270" y="7007684"/>
            <a:ext cx="2495187" cy="403601"/>
          </a:xfrm>
          <a:prstGeom prst="rect">
            <a:avLst/>
          </a:prstGeom>
        </p:spPr>
        <p:txBody>
          <a:bodyPr vert="horz" wrap="square" lIns="100058" tIns="50023" rIns="100058" bIns="50023" numCol="1" anchor="ctr" anchorCtr="0" compatLnSpc="1">
            <a:prstTxWarp prst="textNoShape">
              <a:avLst/>
            </a:prstTxWarp>
          </a:bodyPr>
          <a:lstStyle>
            <a:lvl1pPr algn="r">
              <a:defRPr sz="1400" b="0" baseline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4CD16D3-9F7F-4464-881A-F5CD8C51865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7" r:id="rId1"/>
  </p:sldLayoutIdLst>
  <p:txStyles>
    <p:titleStyle>
      <a:lvl1pPr algn="ctr" defTabSz="998874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98874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2pPr>
      <a:lvl3pPr algn="ctr" defTabSz="998874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3pPr>
      <a:lvl4pPr algn="ctr" defTabSz="998874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4pPr>
      <a:lvl5pPr algn="ctr" defTabSz="998874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5pPr>
      <a:lvl6pPr marL="547389" algn="ctr" defTabSz="999718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6pPr>
      <a:lvl7pPr marL="1094805" algn="ctr" defTabSz="999718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7pPr>
      <a:lvl8pPr marL="1642135" algn="ctr" defTabSz="999718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8pPr>
      <a:lvl9pPr marL="2189522" algn="ctr" defTabSz="999718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9pPr>
    </p:titleStyle>
    <p:bodyStyle>
      <a:lvl1pPr marL="373178" indent="-373178" algn="l" defTabSz="99887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11347" indent="-309993" algn="l" defTabSz="99887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49559" indent="-248766" algn="l" defTabSz="99887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8986" indent="-248766" algn="l" defTabSz="99887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248435" indent="-248766" algn="l" defTabSz="998874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751524" indent="-250144" algn="l" defTabSz="10005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251811" indent="-250144" algn="l" defTabSz="10005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3752072" indent="-250144" algn="l" defTabSz="10005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252332" indent="-250144" algn="l" defTabSz="10005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273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0552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0833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1104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1357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1656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1931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2197" algn="l" defTabSz="10005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81"/>
            <a:ext cx="10714026" cy="757433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2052" y="-179809"/>
            <a:ext cx="13677894" cy="7693815"/>
          </a:xfrm>
          <a:prstGeom prst="rect">
            <a:avLst/>
          </a:prstGeom>
        </p:spPr>
      </p:pic>
      <p:sp>
        <p:nvSpPr>
          <p:cNvPr id="310274" name="Rectangle 15"/>
          <p:cNvSpPr>
            <a:spLocks/>
          </p:cNvSpPr>
          <p:nvPr/>
        </p:nvSpPr>
        <p:spPr bwMode="auto">
          <a:xfrm>
            <a:off x="242109" y="367119"/>
            <a:ext cx="9090387" cy="50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058" tIns="50023" rIns="100058" bIns="50023" anchor="ctr"/>
          <a:lstStyle/>
          <a:p>
            <a:pPr defTabSz="999718" eaLnBrk="0" hangingPunct="0">
              <a:defRPr/>
            </a:pPr>
            <a:r>
              <a:rPr lang="nl-NL" sz="3200" cap="all" baseline="0" dirty="0">
                <a:solidFill>
                  <a:srgbClr val="FFFFFF"/>
                </a:solidFill>
                <a:latin typeface="Arial Narrow" pitchFamily="34" charset="0"/>
              </a:rPr>
              <a:t>BRAND IN A BOTTLE</a:t>
            </a:r>
            <a:endParaRPr lang="nl-NL" sz="3200" cap="all" baseline="0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299023" name="Rectangle 5"/>
          <p:cNvSpPr>
            <a:spLocks/>
          </p:cNvSpPr>
          <p:nvPr/>
        </p:nvSpPr>
        <p:spPr bwMode="auto">
          <a:xfrm>
            <a:off x="301018" y="1708010"/>
            <a:ext cx="4440926" cy="12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23" tIns="49657" rIns="99323" bIns="49657"/>
          <a:lstStyle/>
          <a:p>
            <a:pPr eaLnBrk="0" hangingPunct="0"/>
            <a:r>
              <a:rPr lang="nl-NL" sz="2000" b="0" baseline="0" dirty="0">
                <a:solidFill>
                  <a:srgbClr val="FFFFFF"/>
                </a:solidFill>
                <a:latin typeface="Calibri" pitchFamily="34" charset="0"/>
              </a:rPr>
              <a:t>Consumer </a:t>
            </a:r>
            <a:r>
              <a:rPr lang="nl-NL" sz="2000" b="0" baseline="0" dirty="0" err="1">
                <a:solidFill>
                  <a:srgbClr val="FFFFFF"/>
                </a:solidFill>
                <a:latin typeface="Calibri" pitchFamily="34" charset="0"/>
              </a:rPr>
              <a:t>inspired</a:t>
            </a:r>
            <a:r>
              <a:rPr lang="nl-NL" sz="2000" b="0" baseline="0" dirty="0">
                <a:solidFill>
                  <a:srgbClr val="FFFFFF"/>
                </a:solidFill>
                <a:latin typeface="Calibri" pitchFamily="34" charset="0"/>
              </a:rPr>
              <a:t> &gt;</a:t>
            </a:r>
          </a:p>
        </p:txBody>
      </p:sp>
      <p:sp>
        <p:nvSpPr>
          <p:cNvPr id="299024" name="Rectangle 11"/>
          <p:cNvSpPr>
            <a:spLocks/>
          </p:cNvSpPr>
          <p:nvPr/>
        </p:nvSpPr>
        <p:spPr bwMode="auto">
          <a:xfrm>
            <a:off x="6827311" y="1707658"/>
            <a:ext cx="3568698" cy="69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23" tIns="49657" rIns="99323" bIns="49657"/>
          <a:lstStyle/>
          <a:p>
            <a:pPr algn="r" eaLnBrk="0" hangingPunct="0"/>
            <a:r>
              <a:rPr lang="nl-NL" sz="2000" b="0" baseline="0" dirty="0">
                <a:solidFill>
                  <a:srgbClr val="FFFFFF"/>
                </a:solidFill>
                <a:latin typeface="Calibri" pitchFamily="34" charset="0"/>
              </a:rPr>
              <a:t>&lt; Brand led</a:t>
            </a:r>
          </a:p>
          <a:p>
            <a:pPr eaLnBrk="0" hangingPunct="0"/>
            <a:endParaRPr lang="nl-NL" sz="2000" b="0" baseline="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1" name="TextBox 50"/>
          <p:cNvSpPr txBox="1">
            <a:spLocks noChangeArrowheads="1"/>
          </p:cNvSpPr>
          <p:nvPr/>
        </p:nvSpPr>
        <p:spPr bwMode="auto">
          <a:xfrm>
            <a:off x="2799569" y="2340471"/>
            <a:ext cx="1467011" cy="127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2806" tIns="56412" rIns="112806" bIns="56412">
            <a:spAutoFit/>
          </a:bodyPr>
          <a:lstStyle/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A compelling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statement that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captures the heart of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target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consumer’s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motivations.</a:t>
            </a:r>
          </a:p>
        </p:txBody>
      </p:sp>
      <p:sp>
        <p:nvSpPr>
          <p:cNvPr id="32" name="TextBox 48"/>
          <p:cNvSpPr txBox="1">
            <a:spLocks noChangeArrowheads="1"/>
          </p:cNvSpPr>
          <p:nvPr/>
        </p:nvSpPr>
        <p:spPr bwMode="auto">
          <a:xfrm>
            <a:off x="6368324" y="2412479"/>
            <a:ext cx="1858696" cy="147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2806" tIns="56412" rIns="112806" bIns="56412">
            <a:spAutoFit/>
          </a:bodyPr>
          <a:lstStyle/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differentiating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functional,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 emotional or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  social benefits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   that motivate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   purchase.</a:t>
            </a:r>
          </a:p>
        </p:txBody>
      </p:sp>
      <p:sp>
        <p:nvSpPr>
          <p:cNvPr id="33" name="TextBox 46"/>
          <p:cNvSpPr txBox="1">
            <a:spLocks noChangeArrowheads="1"/>
          </p:cNvSpPr>
          <p:nvPr/>
        </p:nvSpPr>
        <p:spPr bwMode="auto">
          <a:xfrm>
            <a:off x="2610396" y="4218316"/>
            <a:ext cx="1292927" cy="889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2806" tIns="56412" rIns="112806" bIns="56412">
            <a:spAutoFit/>
          </a:bodyPr>
          <a:lstStyle/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who, why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and when we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target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with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our brand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.</a:t>
            </a:r>
          </a:p>
        </p:txBody>
      </p:sp>
      <p:sp>
        <p:nvSpPr>
          <p:cNvPr id="34" name="TextBox 46"/>
          <p:cNvSpPr txBox="1">
            <a:spLocks noChangeArrowheads="1"/>
          </p:cNvSpPr>
          <p:nvPr/>
        </p:nvSpPr>
        <p:spPr bwMode="auto">
          <a:xfrm>
            <a:off x="6354812" y="4212679"/>
            <a:ext cx="1644427" cy="127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2806" tIns="56412" rIns="112806" bIns="56412">
            <a:spAutoFit/>
          </a:bodyPr>
          <a:lstStyle/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The facts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    about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   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  brand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that </a:t>
            </a:r>
            <a:endParaRPr lang="en-US" sz="1400" b="0" baseline="0" dirty="0" smtClean="0">
              <a:solidFill>
                <a:srgbClr val="333333"/>
              </a:solidFill>
              <a:latin typeface="Calibri" pitchFamily="34" charset="0"/>
              <a:ea typeface="ＭＳ Ｐゴシック" pitchFamily="34" charset="-128"/>
            </a:endParaRPr>
          </a:p>
          <a:p>
            <a:pPr defTabSz="556851">
              <a:lnSpc>
                <a:spcPct val="90000"/>
              </a:lnSpc>
            </a:pP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    give the </a:t>
            </a:r>
            <a:r>
              <a:rPr lang="en-US" sz="1400" b="0" baseline="0" dirty="0" err="1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autho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-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 err="1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rity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to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claim the</a:t>
            </a:r>
          </a:p>
          <a:p>
            <a:pPr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benefits</a:t>
            </a:r>
          </a:p>
        </p:txBody>
      </p:sp>
      <p:sp>
        <p:nvSpPr>
          <p:cNvPr id="35" name="TextBox 44"/>
          <p:cNvSpPr txBox="1">
            <a:spLocks noChangeArrowheads="1"/>
          </p:cNvSpPr>
          <p:nvPr/>
        </p:nvSpPr>
        <p:spPr bwMode="auto">
          <a:xfrm>
            <a:off x="4517602" y="3636615"/>
            <a:ext cx="1693194" cy="69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2806" tIns="56412" rIns="112806" bIns="56412">
            <a:spAutoFit/>
          </a:bodyPr>
          <a:lstStyle/>
          <a:p>
            <a:pPr algn="ctr"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rPr>
              <a:t>The distillation of what the Brand stands for</a:t>
            </a:r>
          </a:p>
        </p:txBody>
      </p:sp>
      <p:sp>
        <p:nvSpPr>
          <p:cNvPr id="38" name="TextBox 44"/>
          <p:cNvSpPr txBox="1">
            <a:spLocks noChangeArrowheads="1"/>
          </p:cNvSpPr>
          <p:nvPr/>
        </p:nvSpPr>
        <p:spPr bwMode="auto">
          <a:xfrm>
            <a:off x="4517602" y="1673696"/>
            <a:ext cx="1776957" cy="889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2806" tIns="56412" rIns="112806" bIns="56412">
            <a:spAutoFit/>
          </a:bodyPr>
          <a:lstStyle/>
          <a:p>
            <a:pPr algn="ctr"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unique role the brand plays in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</a:t>
            </a:r>
          </a:p>
          <a:p>
            <a:pPr algn="ctr" defTabSz="556851">
              <a:lnSpc>
                <a:spcPct val="90000"/>
              </a:lnSpc>
            </a:pP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life of its target consumer</a:t>
            </a:r>
          </a:p>
        </p:txBody>
      </p:sp>
      <p:sp>
        <p:nvSpPr>
          <p:cNvPr id="39" name="TextBox 45"/>
          <p:cNvSpPr txBox="1">
            <a:spLocks noChangeArrowheads="1"/>
          </p:cNvSpPr>
          <p:nvPr/>
        </p:nvSpPr>
        <p:spPr bwMode="auto">
          <a:xfrm>
            <a:off x="4517601" y="5580831"/>
            <a:ext cx="1776957" cy="108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2806" tIns="56412" rIns="112806" bIns="56412">
            <a:spAutoFit/>
          </a:bodyPr>
          <a:lstStyle/>
          <a:p>
            <a:pPr algn="ctr" defTabSz="556851">
              <a:lnSpc>
                <a:spcPct val="90000"/>
              </a:lnSpc>
            </a:pP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</a:t>
            </a:r>
            <a:endParaRPr lang="en-US" sz="1400" b="0" baseline="0" dirty="0" smtClean="0">
              <a:solidFill>
                <a:srgbClr val="333333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556851">
              <a:lnSpc>
                <a:spcPct val="90000"/>
              </a:lnSpc>
            </a:pP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Aspirational personified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characteristics </a:t>
            </a: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of</a:t>
            </a:r>
          </a:p>
          <a:p>
            <a:pPr algn="ctr" defTabSz="556851">
              <a:lnSpc>
                <a:spcPct val="90000"/>
              </a:lnSpc>
            </a:pPr>
            <a:r>
              <a:rPr lang="en-US" sz="1400" b="0" baseline="0" dirty="0" smtClean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400" b="0" baseline="0" dirty="0">
                <a:solidFill>
                  <a:srgbClr val="333333"/>
                </a:solidFill>
                <a:latin typeface="Calibri" pitchFamily="34" charset="0"/>
                <a:ea typeface="ＭＳ Ｐゴシック" pitchFamily="34" charset="-128"/>
              </a:rPr>
              <a:t>the brand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3084" y="416457"/>
            <a:ext cx="1382315" cy="582957"/>
          </a:xfrm>
          <a:prstGeom prst="rect">
            <a:avLst/>
          </a:prstGeom>
        </p:spPr>
      </p:pic>
      <p:sp>
        <p:nvSpPr>
          <p:cNvPr id="20" name="Rectangle 5"/>
          <p:cNvSpPr>
            <a:spLocks/>
          </p:cNvSpPr>
          <p:nvPr/>
        </p:nvSpPr>
        <p:spPr bwMode="auto">
          <a:xfrm>
            <a:off x="0" y="3564607"/>
            <a:ext cx="4440926" cy="12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23" tIns="49657" rIns="99323" bIns="49657"/>
          <a:lstStyle/>
          <a:p>
            <a:pPr eaLnBrk="0" hangingPunct="0"/>
            <a:r>
              <a:rPr lang="nl-NL" sz="2000" b="0" baseline="0" dirty="0">
                <a:solidFill>
                  <a:srgbClr val="FFFFFF"/>
                </a:solidFill>
                <a:latin typeface="Calibri" pitchFamily="34" charset="0"/>
              </a:rPr>
              <a:t>Relevant</a:t>
            </a:r>
          </a:p>
          <a:p>
            <a:pPr eaLnBrk="0" hangingPunct="0"/>
            <a:r>
              <a:rPr lang="nl-NL" sz="1600" b="0" baseline="0" dirty="0">
                <a:solidFill>
                  <a:srgbClr val="FFFFFF"/>
                </a:solidFill>
                <a:latin typeface="Calibri" pitchFamily="34" charset="0"/>
              </a:rPr>
              <a:t>Consumer </a:t>
            </a:r>
            <a:r>
              <a:rPr lang="nl-NL" sz="1600" b="0" baseline="0" dirty="0" err="1">
                <a:solidFill>
                  <a:srgbClr val="FFFFFF"/>
                </a:solidFill>
                <a:latin typeface="Calibri" pitchFamily="34" charset="0"/>
              </a:rPr>
              <a:t>Insight</a:t>
            </a:r>
            <a:endParaRPr lang="nl-NL" sz="1600" b="0" baseline="0" dirty="0">
              <a:solidFill>
                <a:srgbClr val="FFFFFF"/>
              </a:solidFill>
              <a:latin typeface="Calibri" pitchFamily="34" charset="0"/>
            </a:endParaRPr>
          </a:p>
          <a:p>
            <a:pPr eaLnBrk="0" hangingPunct="0"/>
            <a:endParaRPr lang="nl-NL" sz="2500" b="0" baseline="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3" name="Picture 2" descr="C:\Documents and Settings\BKnutzen\Desktop\Projecten Bjorn\2012\Heineken\MC - Heineken - Brand Positioning\vormgeving\grafisch productie\_Deckstyling_BrandPositioning\graphical assets\2_chap2\circlesDiagram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269924" y="3636615"/>
            <a:ext cx="276356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11"/>
          <p:cNvSpPr>
            <a:spLocks/>
          </p:cNvSpPr>
          <p:nvPr/>
        </p:nvSpPr>
        <p:spPr bwMode="auto">
          <a:xfrm>
            <a:off x="6930876" y="3580218"/>
            <a:ext cx="3568698" cy="12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23" tIns="49657" rIns="99323" bIns="49657"/>
          <a:lstStyle/>
          <a:p>
            <a:pPr algn="r" eaLnBrk="0" hangingPunct="0"/>
            <a:r>
              <a:rPr lang="nl-NL" sz="2000" b="0" baseline="0" dirty="0" err="1">
                <a:solidFill>
                  <a:srgbClr val="FFFFFF"/>
                </a:solidFill>
                <a:latin typeface="Calibri" pitchFamily="34" charset="0"/>
              </a:rPr>
              <a:t>Credible</a:t>
            </a:r>
            <a:endParaRPr lang="nl-NL" sz="2000" b="0" baseline="0" dirty="0">
              <a:solidFill>
                <a:srgbClr val="FFFFFF"/>
              </a:solidFill>
              <a:latin typeface="Calibri" pitchFamily="34" charset="0"/>
            </a:endParaRPr>
          </a:p>
          <a:p>
            <a:pPr algn="r" eaLnBrk="0" hangingPunct="0"/>
            <a:r>
              <a:rPr lang="nl-NL" sz="1600" b="0" baseline="0" dirty="0">
                <a:solidFill>
                  <a:srgbClr val="FFFFFF"/>
                </a:solidFill>
                <a:latin typeface="Calibri" pitchFamily="34" charset="0"/>
              </a:rPr>
              <a:t>Brand DNA</a:t>
            </a:r>
          </a:p>
          <a:p>
            <a:pPr eaLnBrk="0" hangingPunct="0"/>
            <a:endParaRPr lang="nl-NL" sz="2500" b="0" baseline="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5" name="Picture 2" descr="C:\Documents and Settings\BKnutzen\Desktop\Projecten Bjorn\2012\Heineken\MC - Heineken - Brand Positioning\vormgeving\grafisch productie\_Deckstyling_BrandPositioning\graphical assets\2_chap2\dnaGlow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553" y="4358577"/>
            <a:ext cx="3119431" cy="171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5"/>
          <p:cNvSpPr>
            <a:spLocks/>
          </p:cNvSpPr>
          <p:nvPr/>
        </p:nvSpPr>
        <p:spPr bwMode="auto">
          <a:xfrm>
            <a:off x="4266580" y="7165007"/>
            <a:ext cx="2279396" cy="51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23" tIns="49657" rIns="99323" bIns="49657"/>
          <a:lstStyle/>
          <a:p>
            <a:pPr algn="ctr" eaLnBrk="0" hangingPunct="0"/>
            <a:r>
              <a:rPr lang="nl-NL" sz="2000" b="0" baseline="0" dirty="0" err="1">
                <a:solidFill>
                  <a:prstClr val="white"/>
                </a:solidFill>
                <a:latin typeface="Calibri" pitchFamily="34" charset="0"/>
              </a:rPr>
              <a:t>Distinctive</a:t>
            </a:r>
            <a:endParaRPr lang="nl-NL" sz="2000" b="0" baseline="0" dirty="0">
              <a:solidFill>
                <a:prstClr val="whit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15054</TotalTime>
  <Words>215</Words>
  <Application>Microsoft Macintosh PowerPoint</Application>
  <PresentationFormat>Custom</PresentationFormat>
  <Paragraphs>46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36_Office Theme</vt:lpstr>
      <vt:lpstr>PowerPoint Presentation</vt:lpstr>
    </vt:vector>
  </TitlesOfParts>
  <Company>Conclusion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setting Custom 26 x 14,62 cm = full hd – aspect ratio</dc:title>
  <dc:creator>Geert Nijmolen</dc:creator>
  <cp:lastModifiedBy>Rob Mitchell</cp:lastModifiedBy>
  <cp:revision>438</cp:revision>
  <cp:lastPrinted>2012-02-22T18:08:16Z</cp:lastPrinted>
  <dcterms:created xsi:type="dcterms:W3CDTF">2011-12-14T09:50:48Z</dcterms:created>
  <dcterms:modified xsi:type="dcterms:W3CDTF">2014-11-28T14:53:09Z</dcterms:modified>
</cp:coreProperties>
</file>